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4"/>
  </p:notesMasterIdLst>
  <p:handoutMasterIdLst>
    <p:handoutMasterId r:id="rId15"/>
  </p:handoutMasterIdLst>
  <p:sldIdLst>
    <p:sldId id="1603" r:id="rId3"/>
    <p:sldId id="1580" r:id="rId4"/>
    <p:sldId id="1864" r:id="rId5"/>
    <p:sldId id="1859" r:id="rId6"/>
    <p:sldId id="1861" r:id="rId7"/>
    <p:sldId id="1862" r:id="rId8"/>
    <p:sldId id="1863" r:id="rId9"/>
    <p:sldId id="1860" r:id="rId10"/>
    <p:sldId id="1819" r:id="rId11"/>
    <p:sldId id="1364" r:id="rId12"/>
    <p:sldId id="1365" r:id="rId13"/>
  </p:sldIdLst>
  <p:sldSz cx="9906000" cy="6858000" type="A4"/>
  <p:notesSz cx="10234613" cy="7104063"/>
  <p:defaultTextStyle>
    <a:defPPr>
      <a:defRPr lang="ko-KR"/>
    </a:defPPr>
    <a:lvl1pPr marL="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1" userDrawn="1">
          <p15:clr>
            <a:srgbClr val="A4A3A4"/>
          </p15:clr>
        </p15:guide>
        <p15:guide id="2" pos="3084" userDrawn="1">
          <p15:clr>
            <a:srgbClr val="A4A3A4"/>
          </p15:clr>
        </p15:guide>
        <p15:guide id="3" orient="horz" pos="2238" userDrawn="1">
          <p15:clr>
            <a:srgbClr val="A4A3A4"/>
          </p15:clr>
        </p15:guide>
        <p15:guide id="4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kim08@o365.skku.edu" initials="j" lastIdx="4" clrIdx="0">
    <p:extLst>
      <p:ext uri="{19B8F6BF-5375-455C-9EA6-DF929625EA0E}">
        <p15:presenceInfo xmlns:p15="http://schemas.microsoft.com/office/powerpoint/2012/main" userId="S::jhkim08@o365.skku.edu::3d73b178-a3c9-464d-822c-f037345a79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E8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62" autoAdjust="0"/>
    <p:restoredTop sz="96353" autoAdjust="0"/>
  </p:normalViewPr>
  <p:slideViewPr>
    <p:cSldViewPr>
      <p:cViewPr>
        <p:scale>
          <a:sx n="100" d="100"/>
          <a:sy n="100" d="100"/>
        </p:scale>
        <p:origin x="1854" y="390"/>
      </p:cViewPr>
      <p:guideLst>
        <p:guide orient="horz" pos="2160"/>
        <p:guide pos="2880"/>
        <p:guide pos="312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768" y="-96"/>
      </p:cViewPr>
      <p:guideLst>
        <p:guide orient="horz" pos="2171"/>
        <p:guide pos="3084"/>
        <p:guide orient="horz" pos="223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0C1902C3-241C-42A0-8742-2CD1E1D56FC7}" type="datetimeFigureOut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EEEEA497-70A6-4963-B54C-C65ED2CA1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43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895CC2C5-98DF-40EB-AF0B-D6C9015782D6}" type="datetimeFigureOut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94050" y="534988"/>
            <a:ext cx="3846513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6" tIns="49525" rIns="99046" bIns="4952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374432"/>
            <a:ext cx="8187690" cy="3196828"/>
          </a:xfrm>
          <a:prstGeom prst="rect">
            <a:avLst/>
          </a:prstGeom>
        </p:spPr>
        <p:txBody>
          <a:bodyPr vert="horz" lIns="99046" tIns="49525" rIns="99046" bIns="4952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3F15531F-CEF4-43C4-B193-6AC02266EC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242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8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2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418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4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4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24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722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69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7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16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4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4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1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8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6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9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8834" y="533820"/>
            <a:ext cx="9216229" cy="49624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002060"/>
                </a:solidFill>
                <a:latin typeface="Calibri" panose="020F0502020204030204" pitchFamily="34" charset="0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60040" y="1134232"/>
            <a:ext cx="9201472" cy="5287844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 spc="0" baseline="0">
                <a:latin typeface="Calibri" panose="020F0502020204030204" pitchFamily="34" charset="0"/>
                <a:ea typeface="+mn-ea"/>
              </a:defRPr>
            </a:lvl1pPr>
            <a:lvl2pPr marL="742950" indent="-285750">
              <a:lnSpc>
                <a:spcPct val="114000"/>
              </a:lnSpc>
              <a:buFont typeface="-윤고딕120" panose="02030504000101010101" pitchFamily="18" charset="-127"/>
              <a:buChar char="­"/>
              <a:defRPr sz="1600" spc="0" baseline="0">
                <a:latin typeface="Calibri" panose="020F0502020204030204" pitchFamily="34" charset="0"/>
                <a:ea typeface="+mn-ea"/>
              </a:defRPr>
            </a:lvl2pPr>
            <a:lvl3pPr marL="1143000" indent="-228600">
              <a:lnSpc>
                <a:spcPct val="114000"/>
              </a:lnSpc>
              <a:buFont typeface="Arial" panose="020B0604020202020204" pitchFamily="34" charset="0"/>
              <a:buChar char="•"/>
              <a:defRPr sz="1400" spc="0" baseline="0">
                <a:latin typeface="Calibri" panose="020F0502020204030204" pitchFamily="34" charset="0"/>
                <a:ea typeface="+mn-ea"/>
              </a:defRPr>
            </a:lvl3pPr>
            <a:lvl4pPr marL="16002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4pPr>
            <a:lvl5pPr marL="20574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94128" y="6381328"/>
            <a:ext cx="2311400" cy="365125"/>
          </a:xfrm>
        </p:spPr>
        <p:txBody>
          <a:bodyPr/>
          <a:lstStyle>
            <a:lvl1pPr>
              <a:defRPr b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60040" y="965098"/>
            <a:ext cx="963352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8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5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52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1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3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E32A-396D-4BB8-92A0-9A03F4C35474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8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2A74-4026-4ED9-B1E0-CEDA5FFFE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5658" y="1592796"/>
            <a:ext cx="11360471" cy="1872208"/>
          </a:xfrm>
          <a:noFill/>
        </p:spPr>
        <p:txBody>
          <a:bodyPr>
            <a:noAutofit/>
          </a:bodyPr>
          <a:lstStyle/>
          <a:p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XAI on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Kvasir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dataset</a:t>
            </a:r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C14E0B2-5C34-43C8-BFB7-8C6B328A9382}"/>
              </a:ext>
            </a:extLst>
          </p:cNvPr>
          <p:cNvSpPr txBox="1">
            <a:spLocks/>
          </p:cNvSpPr>
          <p:nvPr/>
        </p:nvSpPr>
        <p:spPr>
          <a:xfrm>
            <a:off x="704528" y="3645024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Data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Mining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Laboratory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| Apr 6, 2021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72480" y="3212976"/>
            <a:ext cx="950505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±ê· ê´ëíêµ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4" t="19245" r="27278" b="23881"/>
          <a:stretch/>
        </p:blipFill>
        <p:spPr bwMode="auto">
          <a:xfrm>
            <a:off x="3840296" y="4997445"/>
            <a:ext cx="2225408" cy="5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C14E0B2-5C34-43C8-BFB7-8C6B328A9382}"/>
              </a:ext>
            </a:extLst>
          </p:cNvPr>
          <p:cNvSpPr txBox="1">
            <a:spLocks/>
          </p:cNvSpPr>
          <p:nvPr/>
        </p:nvSpPr>
        <p:spPr>
          <a:xfrm>
            <a:off x="742950" y="4005064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Jaeho Kim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Jongmin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Han</a:t>
            </a:r>
          </a:p>
        </p:txBody>
      </p:sp>
    </p:spTree>
    <p:extLst>
      <p:ext uri="{BB962C8B-B14F-4D97-AF65-F5344CB8AC3E}">
        <p14:creationId xmlns:p14="http://schemas.microsoft.com/office/powerpoint/2010/main" val="8638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831AA-CE21-49AC-88F4-0991DB78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91" y="1109684"/>
            <a:ext cx="9201472" cy="5612221"/>
          </a:xfrm>
        </p:spPr>
        <p:txBody>
          <a:bodyPr>
            <a:no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0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2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" y="0"/>
            <a:ext cx="9909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3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201472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Related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Work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Result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Discussion</a:t>
            </a:r>
          </a:p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rgbClr val="222222"/>
                </a:solidFill>
                <a:latin typeface="Arial" panose="020B0604020202020204" pitchFamily="34" charset="0"/>
              </a:rPr>
              <a:t>https://github.com/hjm9702/Kvasir-XAI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Outline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29818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201472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rgbClr val="222222"/>
                </a:solidFill>
                <a:latin typeface="Arial" panose="020B0604020202020204" pitchFamily="34" charset="0"/>
              </a:rPr>
              <a:t>Code available at: https://github.com/hjm9702/Kvasir-XAI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93522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9C88954-49CB-4258-BBD4-5C029534C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840396"/>
              </p:ext>
            </p:extLst>
          </p:nvPr>
        </p:nvGraphicFramePr>
        <p:xfrm>
          <a:off x="1455011" y="2997444"/>
          <a:ext cx="7344812" cy="37349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47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671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XAI_method</a:t>
                      </a:r>
                      <a:endParaRPr lang="ko-KR" altLang="en-US" sz="14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VGG19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InceptionV3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ResNet50V2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Xception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GradCam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0.65748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0.89325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0.85641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0.90359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LIME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59708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SHAP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75140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marL="0" marR="0" lvl="0" indent="0" algn="ctr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826629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E9472BE-71A2-45E2-A839-32501D2E7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0327"/>
              </p:ext>
            </p:extLst>
          </p:nvPr>
        </p:nvGraphicFramePr>
        <p:xfrm>
          <a:off x="1455011" y="1347026"/>
          <a:ext cx="7344812" cy="1437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47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67185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VGG19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InceptionV3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ResNet50V2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Xception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Classification Accuracy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0.923333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0.928333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0.938333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0.929167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36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VGG19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잡지 못하고 있음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가장 좋지 못한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그럼에도 </a:t>
            </a:r>
            <a:r>
              <a:rPr lang="en-US" altLang="ko-KR" dirty="0">
                <a:cs typeface="Calibri" panose="020F0502020204030204" pitchFamily="34" charset="0"/>
              </a:rPr>
              <a:t>classification accuracy </a:t>
            </a:r>
            <a:r>
              <a:rPr lang="ko-KR" altLang="en-US" dirty="0">
                <a:cs typeface="Calibri" panose="020F0502020204030204" pitchFamily="34" charset="0"/>
              </a:rPr>
              <a:t>는 높다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Dense layer </a:t>
            </a:r>
            <a:r>
              <a:rPr lang="ko-KR" altLang="en-US" dirty="0">
                <a:cs typeface="Calibri" panose="020F0502020204030204" pitchFamily="34" charset="0"/>
              </a:rPr>
              <a:t>에서 많은 역할을 한다</a:t>
            </a:r>
            <a:r>
              <a:rPr lang="en-US" altLang="ko-KR" dirty="0">
                <a:cs typeface="Calibri" panose="020F0502020204030204" pitchFamily="34" charset="0"/>
              </a:rPr>
              <a:t>?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EF55870-7E1C-4F84-AF69-E081AAEB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A4150FB-F3EA-4189-862E-BB5D969B0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2950966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066CA3E-882E-471A-9DDE-231EAE2C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404142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6CC995C-C140-4467-A0A0-642DF31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512137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InceptionV3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852F69A-4A99-4CC3-ABB0-34FA12AA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1815339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6BC9B45-E26E-46D1-AE94-4A872CF2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2917093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783321A-AACF-4D7A-9C1D-456A4236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76" y="401884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2542C13-5745-49BC-A0D1-B5C3B733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07" y="509303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38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ResNet50V2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단 </a:t>
            </a: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이 아닌 위치에서도 높은 </a:t>
            </a: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을</a:t>
            </a: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dirty="0">
                <a:cs typeface="Calibri" panose="020F0502020204030204" pitchFamily="34" charset="0"/>
              </a:rPr>
              <a:t>보이기도 한다</a:t>
            </a:r>
            <a:r>
              <a:rPr lang="en-US" altLang="ko-KR" dirty="0">
                <a:cs typeface="Calibri" panose="020F0502020204030204" pitchFamily="34" charset="0"/>
              </a:rPr>
              <a:t>. (Residual block </a:t>
            </a:r>
            <a:r>
              <a:rPr lang="ko-KR" altLang="en-US" dirty="0">
                <a:cs typeface="Calibri" panose="020F0502020204030204" pitchFamily="34" charset="0"/>
              </a:rPr>
              <a:t>때문</a:t>
            </a:r>
            <a:r>
              <a:rPr lang="en-US" altLang="ko-KR" dirty="0">
                <a:cs typeface="Calibri" panose="020F0502020204030204" pitchFamily="34" charset="0"/>
              </a:rPr>
              <a:t>?)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E9C3B36-C790-49F7-9E31-52F29724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A51F7970-800C-46F5-A035-B5882862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295529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73201B0-EA7F-4C65-AAC1-9C3FD830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31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7AAE070E-7F0F-4F38-9FA9-84E68375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10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</a:t>
            </a:r>
            <a:r>
              <a:rPr lang="en-US" altLang="ko-KR" dirty="0" err="1">
                <a:cs typeface="Calibri" panose="020F0502020204030204" pitchFamily="34" charset="0"/>
              </a:rPr>
              <a:t>Xception</a:t>
            </a:r>
            <a:r>
              <a:rPr lang="en-US" altLang="ko-KR" dirty="0">
                <a:cs typeface="Calibri" panose="020F0502020204030204" pitchFamily="34" charset="0"/>
              </a:rPr>
              <a:t>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  <a:r>
              <a:rPr lang="ko-KR" altLang="en-US" dirty="0">
                <a:cs typeface="Calibri" panose="020F0502020204030204" pitchFamily="34" charset="0"/>
              </a:rPr>
              <a:t> 가 가장 높은 모델</a:t>
            </a:r>
            <a:r>
              <a:rPr lang="en-US" altLang="ko-KR" dirty="0">
                <a:cs typeface="Calibri" panose="020F0502020204030204" pitchFamily="34" charset="0"/>
              </a:rPr>
              <a:t>	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22301-8F31-4E83-A9F5-4612B743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699" y="1827068"/>
            <a:ext cx="4680520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DEDE21-D0C8-47E4-80AE-647AA204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2950966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D8C20A-B996-46FC-A0D6-43FC2C9B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0C31AD7-A6AD-4884-83D2-7BCF7D31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11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65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lt"/>
              </a:rPr>
              <a:t>Summary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Discussion 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2678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162352</TotalTime>
  <Words>226</Words>
  <Application>Microsoft Office PowerPoint</Application>
  <PresentationFormat>A4 용지(210x297mm)</PresentationFormat>
  <Paragraphs>171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-윤고딕120</vt:lpstr>
      <vt:lpstr>Arial</vt:lpstr>
      <vt:lpstr>Calibri</vt:lpstr>
      <vt:lpstr>Wingdings</vt:lpstr>
      <vt:lpstr>Office 테마</vt:lpstr>
      <vt:lpstr>디자인 사용자 지정</vt:lpstr>
      <vt:lpstr> XAI on Kvasir dataset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SAIT</dc:title>
  <dc:creator>Seokho Kang</dc:creator>
  <cp:lastModifiedBy>jhkim08@o365.skku.edu</cp:lastModifiedBy>
  <cp:revision>6923</cp:revision>
  <cp:lastPrinted>2020-02-27T09:52:16Z</cp:lastPrinted>
  <dcterms:created xsi:type="dcterms:W3CDTF">2011-11-04T09:12:14Z</dcterms:created>
  <dcterms:modified xsi:type="dcterms:W3CDTF">2021-04-08T05:55:18Z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C:\Users\Seokho\Dropbox\2017_산공학회참석\20171104_산공학회발표_final.pptx</vt:lpwstr>
  </property>
</Properties>
</file>